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4.xml" ContentType="application/vnd.openxmlformats-officedocument.presentationml.notesSlide+xml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366" r:id="rId2"/>
    <p:sldId id="395" r:id="rId3"/>
    <p:sldId id="392" r:id="rId4"/>
    <p:sldId id="400" r:id="rId5"/>
    <p:sldId id="389" r:id="rId6"/>
    <p:sldId id="396" r:id="rId7"/>
    <p:sldId id="333" r:id="rId8"/>
    <p:sldId id="397" r:id="rId9"/>
    <p:sldId id="390" r:id="rId10"/>
    <p:sldId id="398" r:id="rId11"/>
    <p:sldId id="386" r:id="rId12"/>
    <p:sldId id="399" r:id="rId13"/>
    <p:sldId id="384" r:id="rId14"/>
    <p:sldId id="324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erry J McChesney" initials="GJM" lastIdx="4" clrIdx="0"/>
  <p:cmAuthor id="1" name="McChesney, Gerry" initials="MG" lastIdx="6" clrIdx="1">
    <p:extLst>
      <p:ext uri="{19B8F6BF-5375-455C-9EA6-DF929625EA0E}">
        <p15:presenceInfo xmlns:p15="http://schemas.microsoft.com/office/powerpoint/2012/main" userId="S-1-5-21-2589800181-1723214923-4271176276-130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46" autoAdjust="0"/>
    <p:restoredTop sz="86265" autoAdjust="0"/>
  </p:normalViewPr>
  <p:slideViewPr>
    <p:cSldViewPr>
      <p:cViewPr varScale="1">
        <p:scale>
          <a:sx n="63" d="100"/>
          <a:sy n="63" d="100"/>
        </p:scale>
        <p:origin x="12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AFA7F56-E388-4DEF-902B-E422026634FA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02DEECB-86D0-4925-9757-1B46899CF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4702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2B576ED-3FE9-436B-B926-6547F09249D5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4B92C6D-DF17-431C-82CF-76FF20370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662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Purpose of the project is to eradicate invasive house mice in order to eliminate their impacts on the </a:t>
            </a:r>
            <a:r>
              <a:rPr lang="en-US" dirty="0" err="1" smtClean="0"/>
              <a:t>Farallon</a:t>
            </a:r>
            <a:r>
              <a:rPr lang="en-US" dirty="0" smtClean="0"/>
              <a:t> Islands ecosystem</a:t>
            </a:r>
            <a:r>
              <a:rPr lang="en-US" baseline="0" dirty="0" smtClean="0"/>
              <a:t> while minimizing non-target impacts.</a:t>
            </a:r>
          </a:p>
          <a:p>
            <a:pPr lvl="0"/>
            <a:r>
              <a:rPr lang="en-US" baseline="0" dirty="0" smtClean="0"/>
              <a:t>The South </a:t>
            </a:r>
            <a:r>
              <a:rPr lang="en-US" baseline="0" dirty="0" err="1" smtClean="0"/>
              <a:t>Farallon</a:t>
            </a:r>
            <a:r>
              <a:rPr lang="en-US" baseline="0" dirty="0" smtClean="0"/>
              <a:t> Islands are part of the </a:t>
            </a:r>
            <a:r>
              <a:rPr lang="en-US" baseline="0" dirty="0" err="1" smtClean="0"/>
              <a:t>Farallon</a:t>
            </a:r>
            <a:r>
              <a:rPr lang="en-US" baseline="0" dirty="0" smtClean="0"/>
              <a:t> Islands National Wildlife Refuge which was established in 1909 by President Theodore Roosevelt as a preserve and breeding ground for native birds.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0640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At least 57 of 89 (64%) mouse</a:t>
            </a:r>
            <a:r>
              <a:rPr lang="en-US" baseline="0" dirty="0" smtClean="0"/>
              <a:t> eradication attempts since 1971 were successful (</a:t>
            </a:r>
            <a:r>
              <a:rPr lang="en-US" dirty="0" smtClean="0"/>
              <a:t>How do you eliminate impacts of invasive rodents</a:t>
            </a:r>
            <a:r>
              <a:rPr lang="en-US" baseline="0" dirty="0" smtClean="0"/>
              <a:t> on islands? Eradicate them!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Success rates increasing as methods are perfected:</a:t>
            </a:r>
          </a:p>
          <a:p>
            <a:pPr marL="631908" lvl="1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Since 2007, 28 of 32 mouse eradications were declared successful, while the other four are still incomplete.  3 others are still waiting for confirmation. </a:t>
            </a:r>
            <a:endParaRPr lang="en-US" baseline="0" dirty="0"/>
          </a:p>
          <a:p>
            <a:pPr marL="0" lvl="1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Maps show locations of all successful house mouse eradications since 1971.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3862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1200"/>
              </a:spcBef>
              <a:buSzPct val="100000"/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Short-term adverse impacts to non-target species such as the western gull from exposure to </a:t>
            </a:r>
            <a:r>
              <a:rPr lang="en-US" sz="2400" dirty="0" err="1" smtClean="0">
                <a:solidFill>
                  <a:schemeClr val="bg1"/>
                </a:solidFill>
              </a:rPr>
              <a:t>brodifacoum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Short-term closure of recreational shark diving ventures during aerial application of </a:t>
            </a:r>
            <a:r>
              <a:rPr lang="en-US" sz="2400" dirty="0" err="1" smtClean="0">
                <a:solidFill>
                  <a:schemeClr val="bg1"/>
                </a:solidFill>
              </a:rPr>
              <a:t>brodifacoum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Long-term positive impacts to the South </a:t>
            </a:r>
            <a:r>
              <a:rPr lang="en-US" sz="2400" dirty="0" err="1" smtClean="0">
                <a:solidFill>
                  <a:schemeClr val="bg1"/>
                </a:solidFill>
              </a:rPr>
              <a:t>Farallon</a:t>
            </a:r>
            <a:r>
              <a:rPr lang="en-US" sz="2400" dirty="0" smtClean="0">
                <a:solidFill>
                  <a:schemeClr val="bg1"/>
                </a:solidFill>
              </a:rPr>
              <a:t> Island ecosystem including: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white"/>
                </a:solidFill>
              </a:rPr>
              <a:t>Terrestrial invertebrates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white"/>
                </a:solidFill>
              </a:rPr>
              <a:t>Ashy and Leach’s storm-petrels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600" dirty="0" err="1" smtClean="0">
                <a:solidFill>
                  <a:prstClr val="white"/>
                </a:solidFill>
              </a:rPr>
              <a:t>Farallon</a:t>
            </a:r>
            <a:r>
              <a:rPr lang="en-US" sz="1600" dirty="0" smtClean="0">
                <a:solidFill>
                  <a:prstClr val="white"/>
                </a:solidFill>
              </a:rPr>
              <a:t> camel cricket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white"/>
                </a:solidFill>
              </a:rPr>
              <a:t>Native plant species such as the maritime goldfield</a:t>
            </a:r>
            <a:endParaRPr lang="en-US" sz="22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605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spcBef>
                <a:spcPts val="1200"/>
              </a:spcBef>
              <a:buSzPct val="100000"/>
              <a:buFont typeface="Arial" pitchFamily="34" charset="0"/>
              <a:buNone/>
            </a:pPr>
            <a:endParaRPr lang="en-US" sz="2400" dirty="0" smtClean="0">
              <a:solidFill>
                <a:schemeClr val="bg1"/>
              </a:solidFill>
            </a:endParaRP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Short-term adverse impacts to non-target species such as the western gull from exposure to </a:t>
            </a:r>
            <a:r>
              <a:rPr lang="en-US" sz="2400" dirty="0" err="1" smtClean="0">
                <a:solidFill>
                  <a:schemeClr val="bg1"/>
                </a:solidFill>
              </a:rPr>
              <a:t>brodifacoum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Short-term closure of recreational shark diving ventures during aerial application of </a:t>
            </a:r>
            <a:r>
              <a:rPr lang="en-US" sz="2400" dirty="0" err="1" smtClean="0">
                <a:solidFill>
                  <a:schemeClr val="bg1"/>
                </a:solidFill>
              </a:rPr>
              <a:t>brodifacoum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dirty="0" smtClean="0">
              <a:solidFill>
                <a:schemeClr val="bg1"/>
              </a:solidFill>
            </a:endParaRPr>
          </a:p>
          <a:p>
            <a:pPr lvl="0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Long-term positive impacts to the South </a:t>
            </a:r>
            <a:r>
              <a:rPr lang="en-US" sz="2400" dirty="0" err="1" smtClean="0">
                <a:solidFill>
                  <a:schemeClr val="bg1"/>
                </a:solidFill>
              </a:rPr>
              <a:t>Farallon</a:t>
            </a:r>
            <a:r>
              <a:rPr lang="en-US" sz="2400" dirty="0" smtClean="0">
                <a:solidFill>
                  <a:schemeClr val="bg1"/>
                </a:solidFill>
              </a:rPr>
              <a:t> Island ecosystem including: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white"/>
                </a:solidFill>
              </a:rPr>
              <a:t>Terrestrial invertebrates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white"/>
                </a:solidFill>
              </a:rPr>
              <a:t>Ashy and Leach’s storm-petrels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600" dirty="0" err="1" smtClean="0">
                <a:solidFill>
                  <a:prstClr val="white"/>
                </a:solidFill>
              </a:rPr>
              <a:t>Farallon</a:t>
            </a:r>
            <a:r>
              <a:rPr lang="en-US" sz="1600" dirty="0" smtClean="0">
                <a:solidFill>
                  <a:prstClr val="white"/>
                </a:solidFill>
              </a:rPr>
              <a:t> camel cricket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white"/>
                </a:solidFill>
              </a:rPr>
              <a:t>Native plant species such as the maritime goldfield</a:t>
            </a:r>
            <a:endParaRPr lang="en-US" sz="22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9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marR="0" lvl="0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Because of the toxic nature of rodenticides and the risk to non-target resources, several protective measures would need to be employed to minimize non-target impacts.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174708" marR="0" lvl="0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Measures include:</a:t>
            </a:r>
          </a:p>
          <a:p>
            <a:pPr marL="640594" marR="0" lvl="1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Timing the eradication so that peak wildlife periods are avoided (fall implementation);</a:t>
            </a:r>
          </a:p>
          <a:p>
            <a:pPr marL="640594" marR="0" lvl="1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Hazing gulls away from the island;</a:t>
            </a:r>
          </a:p>
          <a:p>
            <a:pPr marL="640594" marR="0" lvl="1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Capturing and holding or translocating raptors;</a:t>
            </a:r>
          </a:p>
          <a:p>
            <a:pPr marL="640594" marR="0" lvl="1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Capture and hold of a sample of salamanders in case of unexpectedly large loss;</a:t>
            </a:r>
          </a:p>
          <a:p>
            <a:pPr marL="640594" marR="0" lvl="1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Careful planning and use of technology to better assure precision bait application and protection of the marine environment;</a:t>
            </a:r>
          </a:p>
          <a:p>
            <a:pPr marL="640594" marR="0" lvl="1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Removal of mouse and other carcasses from access to scavengers;</a:t>
            </a:r>
          </a:p>
          <a:p>
            <a:pPr marL="640594" marR="0" lvl="1" indent="-17470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Monitoring and contingency plans to be prepared for needed project modifications.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7143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128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328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Start Description of Proposed Management Alternative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Purpose of the project is to eradicate invasive house mice in order to eliminate their impacts on the unique </a:t>
            </a:r>
            <a:r>
              <a:rPr lang="en-US" dirty="0" err="1" smtClean="0"/>
              <a:t>Farallon</a:t>
            </a:r>
            <a:r>
              <a:rPr lang="en-US" dirty="0" smtClean="0"/>
              <a:t> Islands ecosystem</a:t>
            </a:r>
            <a:r>
              <a:rPr lang="en-US" baseline="0" dirty="0" smtClean="0"/>
              <a:t> while minimizing non-target impacts. 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Extensive human history led to introduction of invasive house mice. 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As opportunistic omnivores, house mice have dramatic impacts on island ecosystems through predation, competition for resources.</a:t>
            </a:r>
          </a:p>
          <a:p>
            <a:pPr lvl="0"/>
            <a:endParaRPr lang="en-US" baseline="0" dirty="0" smtClean="0"/>
          </a:p>
          <a:p>
            <a:pPr lvl="0"/>
            <a:r>
              <a:rPr lang="en-US" baseline="0" dirty="0" smtClean="0"/>
              <a:t>On the </a:t>
            </a:r>
            <a:r>
              <a:rPr lang="en-US" baseline="0" dirty="0" err="1" smtClean="0"/>
              <a:t>Farallones</a:t>
            </a:r>
            <a:r>
              <a:rPr lang="en-US" baseline="0" dirty="0" smtClean="0"/>
              <a:t>, they adversely impact the rare ashy storm-petrel, endemic </a:t>
            </a:r>
            <a:r>
              <a:rPr lang="en-US" baseline="0" dirty="0" err="1" smtClean="0"/>
              <a:t>Farallon</a:t>
            </a:r>
            <a:r>
              <a:rPr lang="en-US" baseline="0" dirty="0" smtClean="0"/>
              <a:t> arboreal salamander and </a:t>
            </a:r>
            <a:r>
              <a:rPr lang="en-US" baseline="0" dirty="0" err="1" smtClean="0"/>
              <a:t>Farallon</a:t>
            </a:r>
            <a:r>
              <a:rPr lang="en-US" baseline="0" dirty="0" smtClean="0"/>
              <a:t> camel cricket, and native plants such as the maritime goldfield.</a:t>
            </a:r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02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South </a:t>
            </a:r>
            <a:r>
              <a:rPr lang="en-US" dirty="0" err="1" smtClean="0"/>
              <a:t>Farallon</a:t>
            </a:r>
            <a:r>
              <a:rPr lang="en-US" dirty="0" smtClean="0"/>
              <a:t> Islands are located 27 miles offshore of San Francisco.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014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Farallones</a:t>
            </a:r>
            <a:r>
              <a:rPr lang="en-US" dirty="0" smtClean="0"/>
              <a:t> have a unique ecosystem.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As opportunistic</a:t>
            </a:r>
            <a:r>
              <a:rPr lang="en-US" baseline="0" dirty="0" smtClean="0"/>
              <a:t> omnivores, house mice have dramatic impacts on island ecosystems through predation, competition for resources.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On the </a:t>
            </a:r>
            <a:r>
              <a:rPr lang="en-US" baseline="0" dirty="0" err="1" smtClean="0"/>
              <a:t>Farallones</a:t>
            </a:r>
            <a:r>
              <a:rPr lang="en-US" baseline="0" dirty="0" smtClean="0"/>
              <a:t>, they impact the rare ashy storm-petrel, endemic </a:t>
            </a:r>
            <a:r>
              <a:rPr lang="en-US" baseline="0" dirty="0" err="1" smtClean="0"/>
              <a:t>Farallon</a:t>
            </a:r>
            <a:r>
              <a:rPr lang="en-US" baseline="0" dirty="0" smtClean="0"/>
              <a:t> arboreal salamander and </a:t>
            </a:r>
            <a:r>
              <a:rPr lang="en-US" baseline="0" dirty="0" err="1" smtClean="0"/>
              <a:t>Farallon</a:t>
            </a:r>
            <a:r>
              <a:rPr lang="en-US" baseline="0" dirty="0" smtClean="0"/>
              <a:t> camel cricket, and native plants such as the maritime goldfield.</a:t>
            </a:r>
          </a:p>
          <a:p>
            <a:pPr marL="18288" indent="0">
              <a:buSzPct val="100000"/>
              <a:buNone/>
            </a:pPr>
            <a:r>
              <a:rPr lang="en-US" sz="1200" u="sng" dirty="0" smtClean="0">
                <a:solidFill>
                  <a:schemeClr val="bg1"/>
                </a:solidFill>
              </a:rPr>
              <a:t>Opportunities: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Restore a unique island ecosystem 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Improve the conservation status of the largest seabird breeding colony in the lower 48 United States</a:t>
            </a:r>
          </a:p>
          <a:p>
            <a:pPr>
              <a:buSzPct val="100000"/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Help rare species remain off the endangered species list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8477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A40EE8-D138-48B7-BA16-6D2A1270114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457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Mouse impacts on the South </a:t>
            </a:r>
            <a:r>
              <a:rPr lang="en-US" sz="2400" b="0" dirty="0" err="1" smtClean="0">
                <a:solidFill>
                  <a:schemeClr val="bg1"/>
                </a:solidFill>
              </a:rPr>
              <a:t>Farallon</a:t>
            </a:r>
            <a:r>
              <a:rPr lang="en-US" sz="2400" b="0" dirty="0" smtClean="0">
                <a:solidFill>
                  <a:schemeClr val="bg1"/>
                </a:solidFill>
              </a:rPr>
              <a:t> Islands need to be eliminated;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b="0" dirty="0" smtClean="0">
              <a:solidFill>
                <a:schemeClr val="bg1"/>
              </a:solidFill>
            </a:endParaRP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Brodifacoum-25D Conservation has the highest likelihood of eradication success based on other projects in the U.S. and worldwide;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b="0" dirty="0" smtClean="0">
              <a:solidFill>
                <a:schemeClr val="bg1"/>
              </a:solidFill>
            </a:endParaRP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Alternative C: </a:t>
            </a:r>
            <a:r>
              <a:rPr lang="en-US" sz="2400" b="0" dirty="0" err="1" smtClean="0">
                <a:solidFill>
                  <a:schemeClr val="bg1"/>
                </a:solidFill>
              </a:rPr>
              <a:t>Diphacinone</a:t>
            </a:r>
            <a:r>
              <a:rPr lang="en-US" sz="2400" b="0" dirty="0" smtClean="0">
                <a:solidFill>
                  <a:schemeClr val="bg1"/>
                </a:solidFill>
              </a:rPr>
              <a:t>, while less toxic with lower risk to non-target species, has a high risk of eradication failure because of its demonstrated lack of palatability to mice;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b="0" dirty="0" smtClean="0">
              <a:solidFill>
                <a:schemeClr val="bg1"/>
              </a:solidFill>
            </a:endParaRP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Proposed protective measures are expected to reduce impacts to non-target species from </a:t>
            </a:r>
            <a:r>
              <a:rPr lang="en-US" sz="2400" b="0" dirty="0" err="1" smtClean="0">
                <a:solidFill>
                  <a:schemeClr val="bg1"/>
                </a:solidFill>
              </a:rPr>
              <a:t>brodificoum</a:t>
            </a:r>
            <a:r>
              <a:rPr lang="en-US" sz="2400" b="0" dirty="0" smtClean="0">
                <a:solidFill>
                  <a:schemeClr val="bg1"/>
                </a:solidFill>
              </a:rPr>
              <a:t> to acceptable levels.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36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Mouse impacts on the South </a:t>
            </a:r>
            <a:r>
              <a:rPr lang="en-US" sz="2400" b="0" dirty="0" err="1" smtClean="0">
                <a:solidFill>
                  <a:schemeClr val="bg1"/>
                </a:solidFill>
              </a:rPr>
              <a:t>Farallon</a:t>
            </a:r>
            <a:r>
              <a:rPr lang="en-US" sz="2400" b="0" dirty="0" smtClean="0">
                <a:solidFill>
                  <a:schemeClr val="bg1"/>
                </a:solidFill>
              </a:rPr>
              <a:t> Islands need to be eliminated;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b="0" dirty="0" smtClean="0">
              <a:solidFill>
                <a:schemeClr val="bg1"/>
              </a:solidFill>
            </a:endParaRP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Brodifacoum-25D Conservation has the highest likelihood of eradication success based on other projects in the U.S. and worldwide;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b="0" dirty="0" smtClean="0">
              <a:solidFill>
                <a:schemeClr val="bg1"/>
              </a:solidFill>
            </a:endParaRP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Alternative C: </a:t>
            </a:r>
            <a:r>
              <a:rPr lang="en-US" sz="2400" b="0" dirty="0" err="1" smtClean="0">
                <a:solidFill>
                  <a:schemeClr val="bg1"/>
                </a:solidFill>
              </a:rPr>
              <a:t>Diphacinone</a:t>
            </a:r>
            <a:r>
              <a:rPr lang="en-US" sz="2400" b="0" dirty="0" smtClean="0">
                <a:solidFill>
                  <a:schemeClr val="bg1"/>
                </a:solidFill>
              </a:rPr>
              <a:t>, while less toxic with lower risk to non-target species, has a high risk of eradication failure because of its demonstrated lack of palatability to mice;</a:t>
            </a: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endParaRPr lang="en-US" sz="2400" b="0" dirty="0" smtClean="0">
              <a:solidFill>
                <a:schemeClr val="bg1"/>
              </a:solidFill>
            </a:endParaRPr>
          </a:p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0" dirty="0" smtClean="0">
                <a:solidFill>
                  <a:schemeClr val="bg1"/>
                </a:solidFill>
              </a:rPr>
              <a:t>Proposed protective measures are expected to reduce impacts to non-target species from </a:t>
            </a:r>
            <a:r>
              <a:rPr lang="en-US" sz="2400" b="0" dirty="0" err="1" smtClean="0">
                <a:solidFill>
                  <a:schemeClr val="bg1"/>
                </a:solidFill>
              </a:rPr>
              <a:t>brodificoum</a:t>
            </a:r>
            <a:r>
              <a:rPr lang="en-US" sz="2400" b="0" dirty="0" smtClean="0">
                <a:solidFill>
                  <a:schemeClr val="bg1"/>
                </a:solidFill>
              </a:rPr>
              <a:t> to acceptable levels.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4398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How do you eliminate impacts of invasive rodents</a:t>
            </a:r>
            <a:r>
              <a:rPr lang="en-US" baseline="0" dirty="0" smtClean="0"/>
              <a:t> on islands? Eradicate them!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&gt; 600 successful rodent eradications have been conducted worldwide, most in the last 40 years using techniques largely developed in New Zealand.</a:t>
            </a:r>
            <a:endParaRPr lang="en-US" dirty="0" smtClean="0"/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dirty="0" smtClean="0"/>
              <a:t>Five rodent eradications, all for rats, have been conducted</a:t>
            </a:r>
            <a:r>
              <a:rPr lang="en-US" baseline="0" dirty="0" smtClean="0"/>
              <a:t> in the U.S.  All since 2000, with four on NWRs. 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err="1" smtClean="0"/>
              <a:t>Desecheo</a:t>
            </a:r>
            <a:r>
              <a:rPr lang="en-US" baseline="0" dirty="0" smtClean="0"/>
              <a:t> Island (Puerto Rico – still waiting for confirmation of success).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smtClean="0"/>
              <a:t>Success rates increasing as methods are perfected.</a:t>
            </a:r>
          </a:p>
          <a:p>
            <a:pPr marL="174708" indent="-174708">
              <a:buFont typeface="Arial" panose="020B0604020202020204" pitchFamily="34" charset="0"/>
              <a:buChar char="•"/>
            </a:pPr>
            <a:r>
              <a:rPr lang="en-US" baseline="0" dirty="0" err="1" smtClean="0"/>
              <a:t>Farallones</a:t>
            </a:r>
            <a:r>
              <a:rPr lang="en-US" baseline="0" dirty="0" smtClean="0"/>
              <a:t> would be first mouse eradication in U.S.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B92C6D-DF17-431C-82CF-76FF20370E8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429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E8A1-A1AA-4984-A96B-6EA821E8A15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707E8A1-A1AA-4984-A96B-6EA821E8A159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368D631-19C1-4798-9650-DF50483012E0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619" y="5791200"/>
            <a:ext cx="1033717" cy="103371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336" y="5813363"/>
            <a:ext cx="992464" cy="10801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6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457200"/>
            <a:ext cx="8229600" cy="22098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</a:t>
            </a:r>
            <a:r>
              <a:rPr lang="en-US" sz="40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</a:t>
            </a:r>
            <a:r>
              <a:rPr lang="en-US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Islands Invasive House Mouse Eradication </a:t>
            </a:r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</a:t>
            </a: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3200400"/>
            <a:ext cx="8001000" cy="31242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spcBef>
                <a:spcPts val="0"/>
              </a:spcBef>
              <a:buFont typeface="Arial" charset="0"/>
              <a:buNone/>
            </a:pP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00100" y="4145340"/>
            <a:ext cx="7543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Coastal Consistency Determination</a:t>
            </a:r>
          </a:p>
          <a:p>
            <a:pPr algn="ctr"/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July 10, </a:t>
            </a: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2019</a:t>
            </a:r>
            <a:endParaRPr lang="en-US" sz="3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2322493"/>
            <a:ext cx="75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Gerry McChesney</a:t>
            </a:r>
          </a:p>
          <a:p>
            <a:pPr algn="ctr"/>
            <a:r>
              <a:rPr lang="en-US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Islands National Wildlife Refuge</a:t>
            </a:r>
          </a:p>
        </p:txBody>
      </p:sp>
    </p:spTree>
    <p:extLst>
      <p:ext uri="{BB962C8B-B14F-4D97-AF65-F5344CB8AC3E}">
        <p14:creationId xmlns:p14="http://schemas.microsoft.com/office/powerpoint/2010/main" val="259856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152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FFFF00"/>
                </a:solidFill>
                <a:cs typeface="Arial" pitchFamily="34" charset="0"/>
              </a:rPr>
              <a:t>House Mouse Eradications</a:t>
            </a:r>
            <a:endParaRPr lang="en-US" sz="3200" b="1" dirty="0">
              <a:solidFill>
                <a:srgbClr val="FFFF00"/>
              </a:solidFill>
              <a:cs typeface="Arial" pitchFamily="34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152400" y="838200"/>
            <a:ext cx="8933330" cy="1828800"/>
          </a:xfrm>
        </p:spPr>
        <p:txBody>
          <a:bodyPr anchor="t"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600" b="1" dirty="0" smtClean="0">
                <a:solidFill>
                  <a:schemeClr val="bg1"/>
                </a:solidFill>
                <a:cs typeface="Calibri" pitchFamily="34" charset="0"/>
              </a:rPr>
              <a:t>57 successful mouse eradications worldwide since 1971.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600" b="1" dirty="0" smtClean="0">
                <a:solidFill>
                  <a:schemeClr val="bg1"/>
                </a:solidFill>
                <a:cs typeface="Calibri" pitchFamily="34" charset="0"/>
              </a:rPr>
              <a:t>Near 100% successful since 2007 (at least 28 of 32 attempts)</a:t>
            </a:r>
          </a:p>
          <a:p>
            <a:pPr>
              <a:buFont typeface="Arial" pitchFamily="34" charset="0"/>
              <a:buChar char="•"/>
            </a:pPr>
            <a:endParaRPr lang="en-US" sz="2600" b="1" dirty="0">
              <a:solidFill>
                <a:schemeClr val="bg1"/>
              </a:solidFill>
              <a:cs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362200"/>
            <a:ext cx="4437530" cy="3429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62200"/>
            <a:ext cx="4437530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5791200"/>
            <a:ext cx="5352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Source: Database of Island Invasive Species Eradications (2018)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05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4" b="15890"/>
          <a:stretch/>
        </p:blipFill>
        <p:spPr>
          <a:xfrm>
            <a:off x="1524000" y="4606290"/>
            <a:ext cx="4954555" cy="202311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229600" cy="3429000"/>
          </a:xfrm>
        </p:spPr>
        <p:txBody>
          <a:bodyPr anchor="t">
            <a:normAutofit/>
          </a:bodyPr>
          <a:lstStyle/>
          <a:p>
            <a:pPr lvl="1">
              <a:spcBef>
                <a:spcPts val="1200"/>
              </a:spcBef>
              <a:buSzPct val="80000"/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bg1"/>
                </a:solidFill>
              </a:rPr>
              <a:t> Long-term, significant positive ecosystem impacts, including:</a:t>
            </a:r>
          </a:p>
          <a:p>
            <a:pPr lvl="2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200" b="1" dirty="0">
                <a:solidFill>
                  <a:schemeClr val="bg1"/>
                </a:solidFill>
              </a:rPr>
              <a:t>Ashy and Leach’s storm-petrels</a:t>
            </a:r>
          </a:p>
          <a:p>
            <a:pPr lvl="2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Endemic </a:t>
            </a:r>
            <a:r>
              <a:rPr lang="en-US" sz="2200" b="1" dirty="0" err="1" smtClean="0">
                <a:solidFill>
                  <a:schemeClr val="bg1"/>
                </a:solidFill>
              </a:rPr>
              <a:t>Farallon</a:t>
            </a:r>
            <a:r>
              <a:rPr lang="en-US" sz="2200" b="1" dirty="0" smtClean="0">
                <a:solidFill>
                  <a:schemeClr val="bg1"/>
                </a:solidFill>
              </a:rPr>
              <a:t> arboreal salamander</a:t>
            </a:r>
            <a:endParaRPr lang="en-US" sz="2200" b="1" dirty="0">
              <a:solidFill>
                <a:schemeClr val="bg1"/>
              </a:solidFill>
            </a:endParaRPr>
          </a:p>
          <a:p>
            <a:pPr lvl="2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Endemic </a:t>
            </a:r>
            <a:r>
              <a:rPr lang="en-US" sz="2200" b="1" dirty="0" err="1" smtClean="0">
                <a:solidFill>
                  <a:schemeClr val="bg1"/>
                </a:solidFill>
              </a:rPr>
              <a:t>Farallon</a:t>
            </a:r>
            <a:r>
              <a:rPr lang="en-US" sz="2200" b="1" dirty="0" smtClean="0">
                <a:solidFill>
                  <a:schemeClr val="bg1"/>
                </a:solidFill>
              </a:rPr>
              <a:t> </a:t>
            </a:r>
            <a:r>
              <a:rPr lang="en-US" sz="2200" b="1" dirty="0">
                <a:solidFill>
                  <a:schemeClr val="bg1"/>
                </a:solidFill>
              </a:rPr>
              <a:t>camel cricket</a:t>
            </a:r>
          </a:p>
          <a:p>
            <a:pPr lvl="2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200" b="1" dirty="0">
                <a:solidFill>
                  <a:schemeClr val="bg1"/>
                </a:solidFill>
              </a:rPr>
              <a:t>Native </a:t>
            </a:r>
            <a:r>
              <a:rPr lang="en-US" sz="2200" b="1" dirty="0" smtClean="0">
                <a:solidFill>
                  <a:schemeClr val="bg1"/>
                </a:solidFill>
              </a:rPr>
              <a:t>plants such </a:t>
            </a:r>
            <a:r>
              <a:rPr lang="en-US" sz="2200" b="1" dirty="0">
                <a:solidFill>
                  <a:schemeClr val="bg1"/>
                </a:solidFill>
              </a:rPr>
              <a:t>as the maritime </a:t>
            </a:r>
            <a:r>
              <a:rPr lang="en-US" sz="2200" b="1" dirty="0" smtClean="0">
                <a:solidFill>
                  <a:schemeClr val="bg1"/>
                </a:solidFill>
              </a:rPr>
              <a:t>goldfield</a:t>
            </a:r>
          </a:p>
          <a:p>
            <a:pPr lvl="2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200" b="1" dirty="0" smtClean="0">
                <a:solidFill>
                  <a:schemeClr val="bg1"/>
                </a:solidFill>
              </a:rPr>
              <a:t>Wilderness quality</a:t>
            </a:r>
          </a:p>
          <a:p>
            <a:pPr marL="749808" lvl="2" indent="0">
              <a:spcBef>
                <a:spcPts val="1200"/>
              </a:spcBef>
              <a:buSzPct val="100000"/>
              <a:buNone/>
            </a:pPr>
            <a:endParaRPr lang="en-US" sz="2200" b="1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762000"/>
          </a:xfrm>
        </p:spPr>
        <p:txBody>
          <a:bodyPr anchor="t">
            <a:no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effectLst/>
                <a:latin typeface="+mn-lt"/>
              </a:rPr>
              <a:t>Environmental Impacts</a:t>
            </a:r>
            <a:endParaRPr lang="en-US" sz="3200" b="1" dirty="0">
              <a:solidFill>
                <a:srgbClr val="FFFF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9059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380806"/>
          </a:xfrm>
        </p:spPr>
        <p:txBody>
          <a:bodyPr anchor="t">
            <a:normAutofit/>
          </a:bodyPr>
          <a:lstStyle/>
          <a:p>
            <a:pPr lvl="1">
              <a:spcBef>
                <a:spcPts val="1200"/>
              </a:spcBef>
              <a:buSzPct val="100000"/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Short-term (weeks), non-significant adverse impacts to non-target species such as the western gull from exposure to </a:t>
            </a:r>
            <a:r>
              <a:rPr lang="en-US" sz="2400" b="1" dirty="0" err="1" smtClean="0">
                <a:solidFill>
                  <a:schemeClr val="bg1"/>
                </a:solidFill>
              </a:rPr>
              <a:t>brodifacoum</a:t>
            </a:r>
            <a:r>
              <a:rPr lang="en-US" sz="2400" b="1" dirty="0" smtClean="0">
                <a:solidFill>
                  <a:schemeClr val="bg1"/>
                </a:solidFill>
              </a:rPr>
              <a:t>. </a:t>
            </a:r>
          </a:p>
          <a:p>
            <a:pPr lvl="1">
              <a:spcBef>
                <a:spcPts val="2400"/>
              </a:spcBef>
              <a:buSzPct val="100000"/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Short-term closure (few days; not significant) of recreational shark diving ventures during aerial applications.</a:t>
            </a:r>
          </a:p>
          <a:p>
            <a:pPr marL="749808" lvl="2" indent="0">
              <a:spcBef>
                <a:spcPts val="1200"/>
              </a:spcBef>
              <a:buSzPct val="100000"/>
              <a:buNone/>
            </a:pPr>
            <a:endParaRPr lang="en-US" sz="2200" b="1" dirty="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76200"/>
            <a:ext cx="7772400" cy="10668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  <a:effectLst/>
                <a:latin typeface="+mn-lt"/>
              </a:rPr>
              <a:t>Environmental Impacts (</a:t>
            </a:r>
            <a:r>
              <a:rPr lang="en-US" sz="3200" b="1" dirty="0" err="1" smtClean="0">
                <a:solidFill>
                  <a:srgbClr val="FFFF00"/>
                </a:solidFill>
                <a:effectLst/>
                <a:latin typeface="+mn-lt"/>
              </a:rPr>
              <a:t>con’t</a:t>
            </a:r>
            <a:r>
              <a:rPr lang="en-US" sz="3200" b="1" dirty="0" smtClean="0">
                <a:solidFill>
                  <a:srgbClr val="FFFF00"/>
                </a:solidFill>
                <a:effectLst/>
                <a:latin typeface="+mn-lt"/>
              </a:rPr>
              <a:t>)</a:t>
            </a:r>
            <a:endParaRPr lang="en-US" sz="3200" b="1" dirty="0">
              <a:solidFill>
                <a:srgbClr val="FFFF00"/>
              </a:solidFill>
              <a:effectLst/>
              <a:latin typeface="+mn-lt"/>
            </a:endParaRPr>
          </a:p>
        </p:txBody>
      </p:sp>
      <p:pic>
        <p:nvPicPr>
          <p:cNvPr id="4" name="Picture 8" descr="wegu copy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47800" y="4591878"/>
            <a:ext cx="1791756" cy="1836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38600" y="4647066"/>
            <a:ext cx="2464192" cy="17260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33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36667" y="1447800"/>
            <a:ext cx="2421221" cy="167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8" descr="wegu copy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17023" y="2209800"/>
            <a:ext cx="1985914" cy="2035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7" descr="24_cb222_2jan07_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07248" y="4495800"/>
            <a:ext cx="2207417" cy="1760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http://naturearts.com/wallpaper/images/burrowing-owl-1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05600" y="3505200"/>
            <a:ext cx="2352289" cy="176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39615" y="301584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Minimizing Impacts to Non-Target Resources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1926372"/>
            <a:ext cx="32004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Seasonal timing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Gull hazing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Capture birds of prey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Capture salamanders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Precision bait delivery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Carcass removal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Monitoring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Contingency plans</a:t>
            </a:r>
            <a:endParaRPr 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904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3810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 dirty="0" smtClean="0">
                <a:effectLst/>
                <a:cs typeface="Arial" pitchFamily="34" charset="0"/>
              </a:rPr>
              <a:t>Thank you!</a:t>
            </a:r>
            <a:endParaRPr lang="en-US" sz="3200" b="1" dirty="0"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65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457200"/>
            <a:ext cx="8229600" cy="1905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U.S. Fish &amp; Wildlife Service</a:t>
            </a: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443096"/>
            <a:ext cx="8001000" cy="465290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Mission:</a:t>
            </a:r>
          </a:p>
          <a:p>
            <a:pPr>
              <a:lnSpc>
                <a:spcPts val="4000"/>
              </a:lnSpc>
              <a:spcBef>
                <a:spcPts val="2400"/>
              </a:spcBef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work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others to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conserve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protect and enhance fish, wildlife, and plants and their habitats for the continuing benefit of the American people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endParaRPr 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ts val="4000"/>
              </a:lnSpc>
              <a:spcBef>
                <a:spcPts val="0"/>
              </a:spcBef>
              <a:buFont typeface="Arial" charset="0"/>
              <a:buNone/>
            </a:pP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96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457200" y="457200"/>
            <a:ext cx="8229600" cy="8382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Project Purpose and Need</a:t>
            </a: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671696"/>
            <a:ext cx="8001000" cy="465290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4000"/>
              </a:lnSpc>
              <a:spcBef>
                <a:spcPts val="0"/>
              </a:spcBef>
              <a:buNone/>
            </a:pPr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Eradicate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invasive house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mice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 </a:t>
            </a:r>
            <a:r>
              <a:rPr lang="en-US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musculus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from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</a:t>
            </a:r>
            <a:r>
              <a:rPr lang="en-US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Islands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 to </a:t>
            </a:r>
            <a:r>
              <a:rPr lang="en-US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eliminate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their negative impacts on the native ecosystem of the </a:t>
            </a:r>
            <a:r>
              <a:rPr lang="en-US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Islands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Wildlife Refuge while </a:t>
            </a:r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minimizing impacts to non-target resources.</a:t>
            </a:r>
          </a:p>
          <a:p>
            <a:pPr>
              <a:lnSpc>
                <a:spcPts val="4000"/>
              </a:lnSpc>
              <a:spcBef>
                <a:spcPts val="0"/>
              </a:spcBef>
            </a:pPr>
            <a:endParaRPr lang="en-US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lnSpc>
                <a:spcPts val="4000"/>
              </a:lnSpc>
              <a:spcBef>
                <a:spcPts val="0"/>
              </a:spcBef>
              <a:buFont typeface="Arial" charset="0"/>
              <a:buNone/>
            </a:pPr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2536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57200" y="1289538"/>
            <a:ext cx="4485291" cy="5334000"/>
            <a:chOff x="4267200" y="1219200"/>
            <a:chExt cx="4485291" cy="5334000"/>
          </a:xfrm>
        </p:grpSpPr>
        <p:grpSp>
          <p:nvGrpSpPr>
            <p:cNvPr id="3" name="Group 2"/>
            <p:cNvGrpSpPr/>
            <p:nvPr/>
          </p:nvGrpSpPr>
          <p:grpSpPr>
            <a:xfrm>
              <a:off x="4267200" y="1219200"/>
              <a:ext cx="4485291" cy="5334000"/>
              <a:chOff x="1617663" y="0"/>
              <a:chExt cx="5908675" cy="6858000"/>
            </a:xfrm>
          </p:grpSpPr>
          <p:pic>
            <p:nvPicPr>
              <p:cNvPr id="5" name="Picture 1"/>
              <p:cNvPicPr>
                <a:picLocks noChangeAspect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1617663" y="0"/>
                <a:ext cx="5908675" cy="6858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" name="Oval 5"/>
              <p:cNvSpPr/>
              <p:nvPr/>
            </p:nvSpPr>
            <p:spPr>
              <a:xfrm>
                <a:off x="3352800" y="2514600"/>
                <a:ext cx="228600" cy="22860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</p:grpSp>
        <p:cxnSp>
          <p:nvCxnSpPr>
            <p:cNvPr id="4" name="Straight Arrow Connector 3"/>
            <p:cNvCxnSpPr/>
            <p:nvPr/>
          </p:nvCxnSpPr>
          <p:spPr>
            <a:xfrm flipH="1" flipV="1">
              <a:off x="5867401" y="3320088"/>
              <a:ext cx="381000" cy="11477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2" descr="DSCN004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1295400"/>
            <a:ext cx="3088065" cy="2316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52400" y="304800"/>
            <a:ext cx="8762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Location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20678" y="3402139"/>
            <a:ext cx="2456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Farallon</a:t>
            </a:r>
            <a:r>
              <a:rPr lang="en-US" dirty="0" smtClean="0">
                <a:solidFill>
                  <a:srgbClr val="FF0000"/>
                </a:solidFill>
              </a:rPr>
              <a:t> Islands NWR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00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226944"/>
            <a:ext cx="6483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Farallon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Islands Ecosystem Benefits</a:t>
            </a:r>
            <a:endParaRPr lang="en-US" sz="2800" b="1" dirty="0">
              <a:ln w="3175">
                <a:solidFill>
                  <a:schemeClr val="tx1">
                    <a:lumMod val="9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7" descr="24_cb222_2jan07_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3000" y="3800901"/>
            <a:ext cx="3190410" cy="25442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Nick\Pictures\Farallon Crickets w Scale\Juv. Male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4107" y="3635389"/>
            <a:ext cx="3589412" cy="239294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Lasthenia_DSC_0244_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92489" y="996047"/>
            <a:ext cx="3352648" cy="2393459"/>
          </a:xfrm>
          <a:prstGeom prst="ellipse">
            <a:avLst/>
          </a:prstGeom>
        </p:spPr>
      </p:pic>
      <p:pic>
        <p:nvPicPr>
          <p:cNvPr id="10" name="Content Placeholder 3" descr="assp annie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494" t="12400" r="8371" b="12920"/>
          <a:stretch/>
        </p:blipFill>
        <p:spPr>
          <a:xfrm>
            <a:off x="1210093" y="1138546"/>
            <a:ext cx="3123317" cy="26270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63547" y="1107082"/>
            <a:ext cx="16930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Ashy Storm-Petrel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714" y="3898775"/>
            <a:ext cx="1628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</a:rPr>
              <a:t>Farallon</a:t>
            </a:r>
            <a:r>
              <a:rPr lang="en-US" sz="1400" b="1" dirty="0" smtClean="0">
                <a:solidFill>
                  <a:schemeClr val="bg1"/>
                </a:solidFill>
              </a:rPr>
              <a:t> arboreal 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smtClean="0">
                <a:solidFill>
                  <a:schemeClr val="bg1"/>
                </a:solidFill>
              </a:rPr>
              <a:t>  salamander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76965" y="999360"/>
            <a:ext cx="1253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Maritime 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smtClean="0">
                <a:solidFill>
                  <a:schemeClr val="bg1"/>
                </a:solidFill>
              </a:rPr>
              <a:t>      goldfield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43800" y="3743980"/>
            <a:ext cx="1430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</a:rPr>
              <a:t>Farallon</a:t>
            </a:r>
            <a:r>
              <a:rPr lang="en-US" sz="1400" b="1" dirty="0" smtClean="0">
                <a:solidFill>
                  <a:schemeClr val="bg1"/>
                </a:solidFill>
              </a:rPr>
              <a:t> camel </a:t>
            </a:r>
          </a:p>
          <a:p>
            <a:r>
              <a:rPr lang="en-US" sz="1400" b="1" dirty="0">
                <a:solidFill>
                  <a:schemeClr val="bg1"/>
                </a:solidFill>
              </a:rPr>
              <a:t> </a:t>
            </a:r>
            <a:r>
              <a:rPr lang="en-US" sz="1400" b="1" dirty="0" smtClean="0">
                <a:solidFill>
                  <a:schemeClr val="bg1"/>
                </a:solidFill>
              </a:rPr>
              <a:t>      cricket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22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914400" y="457200"/>
            <a:ext cx="7391400" cy="8382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Project History</a:t>
            </a:r>
          </a:p>
          <a:p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524000"/>
            <a:ext cx="8001000" cy="38100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Feasibility Study: 2004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 Public Scoping: 2006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Comprehensive Conservation Plan: 2009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EIS Pubic Scoping: 2011 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Draft EIS and public comments: 2013 </a:t>
            </a:r>
          </a:p>
          <a:p>
            <a:pPr lvl="1">
              <a:spcBef>
                <a:spcPts val="1200"/>
              </a:spcBef>
            </a:pPr>
            <a:r>
              <a:rPr lang="en-US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553 public and agency correspondences </a:t>
            </a: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received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EIS published: March 2019</a:t>
            </a:r>
          </a:p>
          <a:p>
            <a:pPr>
              <a:spcBef>
                <a:spcPts val="1200"/>
              </a:spcBef>
            </a:pPr>
            <a:r>
              <a:rPr lang="en-US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Section 7 ESA (black abalone) and Essential Fish Habitat concurrences obtained: April 2019</a:t>
            </a:r>
          </a:p>
        </p:txBody>
      </p:sp>
    </p:spTree>
    <p:extLst>
      <p:ext uri="{BB962C8B-B14F-4D97-AF65-F5344CB8AC3E}">
        <p14:creationId xmlns:p14="http://schemas.microsoft.com/office/powerpoint/2010/main" val="1969452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" y="1981200"/>
            <a:ext cx="8458200" cy="3581400"/>
          </a:xfrm>
        </p:spPr>
        <p:txBody>
          <a:bodyPr anchor="t">
            <a:normAutofit/>
          </a:bodyPr>
          <a:lstStyle/>
          <a:p>
            <a:pPr lvl="1">
              <a:spcBef>
                <a:spcPts val="1200"/>
              </a:spcBef>
              <a:buSzPct val="80000"/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bg1"/>
                </a:solidFill>
              </a:rPr>
              <a:t> 49 potential methods initially examined, including:</a:t>
            </a:r>
          </a:p>
          <a:p>
            <a:pPr lvl="2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Rodenticide, mechanical, and theoretical</a:t>
            </a:r>
            <a:endParaRPr lang="en-US" sz="2400" b="1" dirty="0">
              <a:solidFill>
                <a:schemeClr val="bg1"/>
              </a:solidFill>
            </a:endParaRPr>
          </a:p>
          <a:p>
            <a:pPr lvl="1">
              <a:spcBef>
                <a:spcPts val="2400"/>
              </a:spcBef>
              <a:buSzPct val="80000"/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schemeClr val="bg1"/>
                </a:solidFill>
              </a:rPr>
              <a:t> 3 alternatives analyzed:</a:t>
            </a:r>
            <a:endParaRPr lang="en-US" sz="2400" b="1" dirty="0">
              <a:solidFill>
                <a:schemeClr val="bg1"/>
              </a:solidFill>
            </a:endParaRPr>
          </a:p>
          <a:p>
            <a:pPr lvl="2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No action (status quo)</a:t>
            </a:r>
          </a:p>
          <a:p>
            <a:pPr lvl="2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Aerial broadcast of </a:t>
            </a:r>
            <a:r>
              <a:rPr lang="en-US" sz="2400" b="1" dirty="0">
                <a:solidFill>
                  <a:schemeClr val="bg1"/>
                </a:solidFill>
                <a:cs typeface="Calibri" pitchFamily="34" charset="0"/>
              </a:rPr>
              <a:t>Brodifacoum-25D </a:t>
            </a:r>
            <a:r>
              <a:rPr lang="en-US" sz="2400" b="1" dirty="0" smtClean="0">
                <a:solidFill>
                  <a:schemeClr val="bg1"/>
                </a:solidFill>
                <a:cs typeface="Calibri" pitchFamily="34" charset="0"/>
              </a:rPr>
              <a:t>Conservation</a:t>
            </a:r>
          </a:p>
          <a:p>
            <a:pPr lvl="2">
              <a:spcBef>
                <a:spcPts val="12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Aerial </a:t>
            </a:r>
            <a:r>
              <a:rPr lang="en-US" sz="2400" b="1" dirty="0">
                <a:solidFill>
                  <a:schemeClr val="bg1"/>
                </a:solidFill>
              </a:rPr>
              <a:t>broadcast of </a:t>
            </a:r>
            <a:r>
              <a:rPr lang="en-US" sz="2400" b="1" dirty="0" smtClean="0">
                <a:solidFill>
                  <a:schemeClr val="bg1"/>
                </a:solidFill>
                <a:cs typeface="Calibri" pitchFamily="34" charset="0"/>
              </a:rPr>
              <a:t>Diphacinone-50 Conservation</a:t>
            </a:r>
            <a:endParaRPr lang="en-US" sz="2400" b="1" dirty="0">
              <a:solidFill>
                <a:schemeClr val="bg1"/>
              </a:solidFill>
            </a:endParaRPr>
          </a:p>
          <a:p>
            <a:pPr lvl="1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sz="2600" dirty="0" smtClean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458200" cy="10668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effectLst/>
                <a:latin typeface="+mn-lt"/>
              </a:rPr>
              <a:t>Environmental Impact Statement</a:t>
            </a:r>
            <a:endParaRPr lang="en-US" sz="4000" b="1" dirty="0">
              <a:solidFill>
                <a:srgbClr val="FFFF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786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229600" cy="3962400"/>
          </a:xfrm>
        </p:spPr>
        <p:txBody>
          <a:bodyPr>
            <a:normAutofit lnSpcReduction="10000"/>
          </a:bodyPr>
          <a:lstStyle/>
          <a:p>
            <a:pPr marL="18288" indent="0">
              <a:buSzPct val="80000"/>
              <a:buNone/>
            </a:pPr>
            <a:r>
              <a:rPr lang="en-US" sz="2600" b="1" i="1" dirty="0" smtClean="0">
                <a:solidFill>
                  <a:schemeClr val="bg1"/>
                </a:solidFill>
              </a:rPr>
              <a:t>Alternative B: Aerial broadcast of </a:t>
            </a:r>
            <a:r>
              <a:rPr lang="en-US" sz="2600" b="1" i="1" dirty="0">
                <a:solidFill>
                  <a:schemeClr val="bg1"/>
                </a:solidFill>
                <a:cs typeface="Calibri" pitchFamily="34" charset="0"/>
              </a:rPr>
              <a:t>Brodifacoum-25D </a:t>
            </a:r>
            <a:endParaRPr lang="en-US" sz="2600" b="1" i="1" dirty="0" smtClean="0">
              <a:solidFill>
                <a:schemeClr val="bg1"/>
              </a:solidFill>
              <a:cs typeface="Calibri" pitchFamily="34" charset="0"/>
            </a:endParaRPr>
          </a:p>
          <a:p>
            <a:pPr marL="18288" indent="0">
              <a:spcBef>
                <a:spcPts val="0"/>
              </a:spcBef>
              <a:buSzPct val="80000"/>
              <a:buNone/>
            </a:pPr>
            <a:r>
              <a:rPr lang="en-US" sz="2600" b="1" i="1" dirty="0" smtClean="0">
                <a:solidFill>
                  <a:schemeClr val="bg1"/>
                </a:solidFill>
                <a:cs typeface="Calibri" pitchFamily="34" charset="0"/>
              </a:rPr>
              <a:t>		   Conservation</a:t>
            </a:r>
            <a:endParaRPr lang="en-US" sz="2600" b="1" dirty="0" smtClean="0">
              <a:solidFill>
                <a:schemeClr val="bg1"/>
              </a:solidFill>
              <a:cs typeface="Calibri" pitchFamily="34" charset="0"/>
            </a:endParaRPr>
          </a:p>
          <a:p>
            <a:pPr lvl="1">
              <a:spcBef>
                <a:spcPts val="2400"/>
              </a:spcBef>
              <a:buSzPct val="100000"/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Mouse impacts need to be eliminated</a:t>
            </a:r>
          </a:p>
          <a:p>
            <a:pPr lvl="1">
              <a:spcBef>
                <a:spcPts val="1800"/>
              </a:spcBef>
              <a:buSzPct val="100000"/>
              <a:buFont typeface="Arial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</a:rPr>
              <a:t>Brodifacoum-25D Conservation has the highest likelihood of eradication </a:t>
            </a:r>
            <a:r>
              <a:rPr lang="en-US" sz="2400" b="1" dirty="0" smtClean="0">
                <a:solidFill>
                  <a:schemeClr val="bg1"/>
                </a:solidFill>
              </a:rPr>
              <a:t>success</a:t>
            </a:r>
          </a:p>
          <a:p>
            <a:pPr lvl="1">
              <a:spcBef>
                <a:spcPts val="1800"/>
              </a:spcBef>
              <a:buSzPct val="100000"/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Eradication can be completed in a ~5-week operation</a:t>
            </a:r>
          </a:p>
          <a:p>
            <a:pPr lvl="1">
              <a:spcBef>
                <a:spcPts val="1800"/>
              </a:spcBef>
              <a:buSzPct val="100000"/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Protective </a:t>
            </a:r>
            <a:r>
              <a:rPr lang="en-US" sz="2400" b="1" dirty="0">
                <a:solidFill>
                  <a:schemeClr val="bg1"/>
                </a:solidFill>
              </a:rPr>
              <a:t>measures </a:t>
            </a:r>
            <a:r>
              <a:rPr lang="en-US" sz="2400" b="1" dirty="0" smtClean="0">
                <a:solidFill>
                  <a:schemeClr val="bg1"/>
                </a:solidFill>
              </a:rPr>
              <a:t>will reduce </a:t>
            </a:r>
            <a:r>
              <a:rPr lang="en-US" sz="2400" b="1" dirty="0">
                <a:solidFill>
                  <a:schemeClr val="bg1"/>
                </a:solidFill>
              </a:rPr>
              <a:t>impacts to </a:t>
            </a:r>
            <a:r>
              <a:rPr lang="en-US" sz="2400" b="1" dirty="0" smtClean="0">
                <a:solidFill>
                  <a:schemeClr val="bg1"/>
                </a:solidFill>
              </a:rPr>
              <a:t>non-target resources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458200" cy="10668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FFFF00"/>
                </a:solidFill>
                <a:effectLst/>
                <a:latin typeface="+mn-lt"/>
              </a:rPr>
              <a:t>Rationale for the Preferred Alternative</a:t>
            </a:r>
            <a:endParaRPr lang="en-US" sz="4000" b="1" dirty="0">
              <a:solidFill>
                <a:srgbClr val="FFFF00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5000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152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200" b="1" dirty="0" smtClean="0">
                <a:solidFill>
                  <a:srgbClr val="FFFF00"/>
                </a:solidFill>
                <a:cs typeface="Arial" pitchFamily="34" charset="0"/>
              </a:rPr>
              <a:t>Successful Rodent Eradications</a:t>
            </a:r>
            <a:endParaRPr lang="en-US" sz="3200" b="1" dirty="0">
              <a:solidFill>
                <a:srgbClr val="FFFF00"/>
              </a:solidFill>
              <a:cs typeface="Arial" pitchFamily="34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685800" y="1371600"/>
            <a:ext cx="8077200" cy="4495800"/>
          </a:xfrm>
        </p:spPr>
        <p:txBody>
          <a:bodyPr anchor="t"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b="1" dirty="0" smtClean="0">
                <a:solidFill>
                  <a:schemeClr val="bg1"/>
                </a:solidFill>
                <a:cs typeface="Calibri" pitchFamily="34" charset="0"/>
              </a:rPr>
              <a:t> &gt;600 successful rodent eradications worldwide</a:t>
            </a:r>
          </a:p>
          <a:p>
            <a:pPr>
              <a:spcBef>
                <a:spcPts val="2400"/>
              </a:spcBef>
              <a:buFont typeface="Wingdings" panose="05000000000000000000" pitchFamily="2" charset="2"/>
              <a:buChar char="q"/>
            </a:pPr>
            <a:r>
              <a:rPr lang="en-US" sz="2800" b="1" dirty="0" smtClean="0">
                <a:solidFill>
                  <a:schemeClr val="bg1"/>
                </a:solidFill>
                <a:cs typeface="Calibri" pitchFamily="34" charset="0"/>
              </a:rPr>
              <a:t> 5 eradications in U.S. (all rats):</a:t>
            </a:r>
            <a:r>
              <a:rPr lang="en-US" sz="2600" b="1" dirty="0" smtClean="0">
                <a:solidFill>
                  <a:schemeClr val="bg1"/>
                </a:solidFill>
                <a:cs typeface="Calibri" pitchFamily="34" charset="0"/>
              </a:rPr>
              <a:t> </a:t>
            </a:r>
            <a:br>
              <a:rPr lang="en-US" sz="2600" b="1" dirty="0" smtClean="0">
                <a:solidFill>
                  <a:schemeClr val="bg1"/>
                </a:solidFill>
                <a:cs typeface="Calibri" pitchFamily="34" charset="0"/>
              </a:rPr>
            </a:br>
            <a:endParaRPr lang="en-US" sz="1000" b="1" dirty="0" smtClean="0">
              <a:solidFill>
                <a:schemeClr val="bg1"/>
              </a:solidFill>
              <a:cs typeface="Calibri" pitchFamily="34" charset="0"/>
            </a:endParaRPr>
          </a:p>
          <a:p>
            <a:pPr lvl="1">
              <a:buSzPct val="80000"/>
              <a:buFont typeface="Wingdings" panose="05000000000000000000" pitchFamily="2" charset="2"/>
              <a:buChar char="§"/>
            </a:pPr>
            <a:r>
              <a:rPr lang="en-US" sz="2800" b="1" dirty="0" err="1" smtClean="0">
                <a:solidFill>
                  <a:schemeClr val="bg1"/>
                </a:solidFill>
                <a:cs typeface="Calibri" pitchFamily="34" charset="0"/>
              </a:rPr>
              <a:t>Anacapa</a:t>
            </a:r>
            <a:r>
              <a:rPr lang="en-US" sz="2800" b="1" dirty="0" smtClean="0">
                <a:solidFill>
                  <a:schemeClr val="bg1"/>
                </a:solidFill>
                <a:cs typeface="Calibri" pitchFamily="34" charset="0"/>
              </a:rPr>
              <a:t> Island (Channel Islands NP)</a:t>
            </a:r>
          </a:p>
          <a:p>
            <a:pPr lvl="1">
              <a:buSzPct val="80000"/>
              <a:buFont typeface="Wingdings" panose="05000000000000000000" pitchFamily="2" charset="2"/>
              <a:buChar char="§"/>
            </a:pPr>
            <a:r>
              <a:rPr lang="en-US" sz="2800" b="1" dirty="0" smtClean="0">
                <a:solidFill>
                  <a:schemeClr val="bg1"/>
                </a:solidFill>
                <a:cs typeface="Calibri" pitchFamily="34" charset="0"/>
              </a:rPr>
              <a:t>Midway Atoll NWR</a:t>
            </a:r>
          </a:p>
          <a:p>
            <a:pPr lvl="1">
              <a:buSzPct val="80000"/>
              <a:buFont typeface="Wingdings" panose="05000000000000000000" pitchFamily="2" charset="2"/>
              <a:buChar char="§"/>
            </a:pPr>
            <a:r>
              <a:rPr lang="en-US" sz="2800" b="1" dirty="0" smtClean="0">
                <a:solidFill>
                  <a:schemeClr val="bg1"/>
                </a:solidFill>
                <a:cs typeface="Calibri" pitchFamily="34" charset="0"/>
              </a:rPr>
              <a:t>Rat Island (Alaska Maritime NWR)</a:t>
            </a:r>
          </a:p>
          <a:p>
            <a:pPr lvl="1">
              <a:buSzPct val="80000"/>
              <a:buFont typeface="Wingdings" panose="05000000000000000000" pitchFamily="2" charset="2"/>
              <a:buChar char="§"/>
            </a:pPr>
            <a:r>
              <a:rPr lang="en-US" sz="2800" b="1" dirty="0" smtClean="0">
                <a:solidFill>
                  <a:schemeClr val="bg1"/>
                </a:solidFill>
                <a:cs typeface="Calibri" pitchFamily="34" charset="0"/>
              </a:rPr>
              <a:t>Palmyra Atoll NWR</a:t>
            </a:r>
          </a:p>
          <a:p>
            <a:pPr lvl="1">
              <a:buSzPct val="80000"/>
              <a:buFont typeface="Wingdings" panose="05000000000000000000" pitchFamily="2" charset="2"/>
              <a:buChar char="§"/>
            </a:pPr>
            <a:r>
              <a:rPr lang="en-US" sz="2800" b="1" dirty="0" err="1" smtClean="0">
                <a:solidFill>
                  <a:schemeClr val="bg1"/>
                </a:solidFill>
                <a:cs typeface="Calibri" pitchFamily="34" charset="0"/>
              </a:rPr>
              <a:t>Desecheo</a:t>
            </a:r>
            <a:r>
              <a:rPr lang="en-US" sz="2800" b="1" dirty="0" smtClean="0">
                <a:solidFill>
                  <a:schemeClr val="bg1"/>
                </a:solidFill>
                <a:cs typeface="Calibri" pitchFamily="34" charset="0"/>
              </a:rPr>
              <a:t> NWR</a:t>
            </a:r>
          </a:p>
        </p:txBody>
      </p:sp>
    </p:spTree>
    <p:extLst>
      <p:ext uri="{BB962C8B-B14F-4D97-AF65-F5344CB8AC3E}">
        <p14:creationId xmlns:p14="http://schemas.microsoft.com/office/powerpoint/2010/main" val="102114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>Pelz, Mark</DisplayName>
        <AccountId>7</AccountId>
        <AccountType/>
      </UserInfo>
    </Reviewed_x0020_By_x003f_>
    <Reviewed_x003f_ xmlns="b8c791ff-8839-41d3-a5c3-dadefa89be97">Yes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>No</PotentialExemption_x003f_>
  </documentManagement>
</p:properties>
</file>

<file path=customXml/itemProps1.xml><?xml version="1.0" encoding="utf-8"?>
<ds:datastoreItem xmlns:ds="http://schemas.openxmlformats.org/officeDocument/2006/customXml" ds:itemID="{872574B9-2E5E-437F-8582-6E690A023AF7}"/>
</file>

<file path=customXml/itemProps2.xml><?xml version="1.0" encoding="utf-8"?>
<ds:datastoreItem xmlns:ds="http://schemas.openxmlformats.org/officeDocument/2006/customXml" ds:itemID="{10DAC192-0200-4FD3-88BE-78FAB1BF2B7F}"/>
</file>

<file path=customXml/itemProps3.xml><?xml version="1.0" encoding="utf-8"?>
<ds:datastoreItem xmlns:ds="http://schemas.openxmlformats.org/officeDocument/2006/customXml" ds:itemID="{4E20B326-5709-4FB4-895B-947132670F1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4007</TotalTime>
  <Words>1213</Words>
  <Application>Microsoft Office PowerPoint</Application>
  <PresentationFormat>On-screen Show (4:3)</PresentationFormat>
  <Paragraphs>164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Courier New</vt:lpstr>
      <vt:lpstr>Palatino Linotype</vt:lpstr>
      <vt:lpstr>Wingdings</vt:lpstr>
      <vt:lpstr>Elemental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Environmental Impact Statement</vt:lpstr>
      <vt:lpstr>Rationale for the Preferred Alternative</vt:lpstr>
      <vt:lpstr>PowerPoint Presentation</vt:lpstr>
      <vt:lpstr>PowerPoint Presentation</vt:lpstr>
      <vt:lpstr>Environmental Impacts</vt:lpstr>
      <vt:lpstr>Environmental Impacts (con’t)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Landres, Nyssa R</dc:creator>
  <cp:lastModifiedBy>McChesney, Gerry</cp:lastModifiedBy>
  <cp:revision>372</cp:revision>
  <cp:lastPrinted>2018-01-31T01:22:20Z</cp:lastPrinted>
  <dcterms:created xsi:type="dcterms:W3CDTF">2013-08-29T14:20:40Z</dcterms:created>
  <dcterms:modified xsi:type="dcterms:W3CDTF">2019-07-10T04:51:28Z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577200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